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9144000"/>
  <p:notesSz cx="6858000" cy="9144000"/>
  <p:embeddedFontLst>
    <p:embeddedFont>
      <p:font typeface="Merriweather Sans"/>
      <p:regular r:id="rId23"/>
      <p:bold r:id="rId24"/>
      <p:italic r:id="rId25"/>
      <p:boldItalic r:id="rId26"/>
    </p:embeddedFont>
    <p:embeddedFont>
      <p:font typeface="Candara"/>
      <p:regular r:id="rId27"/>
      <p:bold r:id="rId28"/>
      <p:italic r:id="rId29"/>
      <p:boldItalic r:id="rId30"/>
    </p:embeddedFont>
    <p:embeddedFont>
      <p:font typeface="Open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5" roundtripDataSignature="AMtx7mgxGrVVVwPkskNDNC/itcbbKWCF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erriweatherSans-bold.fntdata"/><Relationship Id="rId23" Type="http://schemas.openxmlformats.org/officeDocument/2006/relationships/font" Target="fonts/Merriweather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erriweatherSans-boldItalic.fntdata"/><Relationship Id="rId25" Type="http://schemas.openxmlformats.org/officeDocument/2006/relationships/font" Target="fonts/MerriweatherSans-italic.fntdata"/><Relationship Id="rId28" Type="http://schemas.openxmlformats.org/officeDocument/2006/relationships/font" Target="fonts/Candara-bold.fntdata"/><Relationship Id="rId27" Type="http://schemas.openxmlformats.org/officeDocument/2006/relationships/font" Target="fonts/Candar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andara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regular.fntdata"/><Relationship Id="rId30" Type="http://schemas.openxmlformats.org/officeDocument/2006/relationships/font" Target="fonts/Candara-boldItalic.fntdata"/><Relationship Id="rId11" Type="http://schemas.openxmlformats.org/officeDocument/2006/relationships/slide" Target="slides/slide6.xml"/><Relationship Id="rId33" Type="http://schemas.openxmlformats.org/officeDocument/2006/relationships/font" Target="fonts/OpenSans-italic.fntdata"/><Relationship Id="rId10" Type="http://schemas.openxmlformats.org/officeDocument/2006/relationships/slide" Target="slides/slide5.xml"/><Relationship Id="rId32" Type="http://schemas.openxmlformats.org/officeDocument/2006/relationships/font" Target="fonts/OpenSans-bold.fntdata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font" Target="fonts/Open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1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>
  <p:cSld name="Encabezado de sección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rtada.jpg" id="12" name="Google Shape;1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00575" y="0"/>
            <a:ext cx="454342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3" name="Google Shape;1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5129" y="2294863"/>
            <a:ext cx="4720458" cy="1057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>
  <p:cSld name="En blanco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59" name="Google Shape;5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.jpg" id="60" name="Google Shape;6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Sólo el título">
  <p:cSld name="2_Sólo el título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62" name="Google Shape;62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63" name="Google Shape;6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29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32A3CE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29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32A3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29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45ACC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29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2B2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29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83BBC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En blanco">
  <p:cSld name="1_En blanco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72" name="Google Shape;72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.jpg" id="73" name="Google Shape;7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Sólo el título">
  <p:cSld name="3_Sólo el título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75" name="Google Shape;7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76" name="Google Shape;7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3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31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D11D8B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31"/>
          <p:cNvSpPr/>
          <p:nvPr/>
        </p:nvSpPr>
        <p:spPr>
          <a:xfrm>
            <a:off x="4118422" y="297797"/>
            <a:ext cx="1156138" cy="166414"/>
          </a:xfrm>
          <a:prstGeom prst="rect">
            <a:avLst/>
          </a:prstGeom>
          <a:solidFill>
            <a:srgbClr val="D11D8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31"/>
          <p:cNvSpPr/>
          <p:nvPr/>
        </p:nvSpPr>
        <p:spPr>
          <a:xfrm>
            <a:off x="5264866" y="297797"/>
            <a:ext cx="1156138" cy="166414"/>
          </a:xfrm>
          <a:prstGeom prst="rect">
            <a:avLst/>
          </a:prstGeom>
          <a:solidFill>
            <a:srgbClr val="CD4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1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C63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31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C984B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En blanco">
  <p:cSld name="3_En blanco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85" name="Google Shape;85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.jpg" id="86" name="Google Shape;8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Sólo el título">
  <p:cSld name="5_Sólo el título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88" name="Google Shape;88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89" name="Google Shape;8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3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33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7516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33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75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33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B6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33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BCC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33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CDE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En blanco">
  <p:cSld name="4_En blanco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98" name="Google Shape;98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6.jpg" id="99" name="Google Shape;9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Sólo el título">
  <p:cSld name="6_Sólo el título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01" name="Google Shape;101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02" name="Google Shape;10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3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35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5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5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35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5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En blanco">
  <p:cSld name="5_En blanco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11" name="Google Shape;111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7.jpg" id="112" name="Google Shape;11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Sólo el título">
  <p:cSld name="7_Sólo el título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14" name="Google Shape;114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15" name="Google Shape;11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37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1209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7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A9120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7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D183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7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A8A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37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C7C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En blanco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6" name="Google Shape;1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.jpg" id="17" name="Google Shape;1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>
  <p:cSld name="Título y texto vertical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24" name="Google Shape;124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4.jpg" id="125" name="Google Shape;12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_Sólo el título">
  <p:cSld name="8_Sólo el título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27" name="Google Shape;127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28" name="Google Shape;12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39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9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39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39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39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>
  <p:cSld name="Título vertical y texto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37" name="Google Shape;137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5.jpg" id="138" name="Google Shape;13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_Sólo el título">
  <p:cSld name="9_Sólo el título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40" name="Google Shape;140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41" name="Google Shape;14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4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41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665C52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41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665C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41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AEA9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41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6C3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41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9D8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Sólo el título">
  <p:cSld name="4_Sólo el título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9" name="Google Shape;19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20" name="Google Shape;2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21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C114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21"/>
          <p:cNvSpPr/>
          <p:nvPr/>
        </p:nvSpPr>
        <p:spPr>
          <a:xfrm>
            <a:off x="4099034" y="297797"/>
            <a:ext cx="1156138" cy="166414"/>
          </a:xfrm>
          <a:prstGeom prst="rect">
            <a:avLst/>
          </a:prstGeom>
          <a:solidFill>
            <a:srgbClr val="A9C11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1"/>
          <p:cNvSpPr/>
          <p:nvPr/>
        </p:nvSpPr>
        <p:spPr>
          <a:xfrm>
            <a:off x="5255172" y="297797"/>
            <a:ext cx="1156138" cy="166414"/>
          </a:xfrm>
          <a:prstGeom prst="rect">
            <a:avLst/>
          </a:prstGeom>
          <a:solidFill>
            <a:srgbClr val="D2DE7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21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E9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21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F0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descr="logo.jpg" id="33" name="Google Shape;33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>
  <p:cSld name="Dos objeto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 institucional-actualizado[1].jpg" id="41" name="Google Shape;41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043416" cy="67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>
  <p:cSld name="Comparació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5"/>
          <p:cNvSpPr/>
          <p:nvPr/>
        </p:nvSpPr>
        <p:spPr>
          <a:xfrm>
            <a:off x="1748454" y="-27988"/>
            <a:ext cx="173111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8000">
                <a:solidFill>
                  <a:srgbClr val="2871B4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ólo el título">
  <p:cSld name="Sólo el título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46" name="Google Shape;46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.jpg" id="47" name="Google Shape;4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Sólo el título">
  <p:cSld name="1_Sólo el título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49" name="Google Shape;49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27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27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27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27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27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.jpg" id="55" name="Google Shape;5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"/>
          <p:cNvSpPr/>
          <p:nvPr/>
        </p:nvSpPr>
        <p:spPr>
          <a:xfrm>
            <a:off x="848096" y="4196478"/>
            <a:ext cx="27493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2800" u="none" cap="none" strike="noStrike">
                <a:solidFill>
                  <a:srgbClr val="F9B71A"/>
                </a:solidFill>
                <a:latin typeface="Candara"/>
                <a:ea typeface="Candara"/>
                <a:cs typeface="Candara"/>
                <a:sym typeface="Candara"/>
              </a:rPr>
              <a:t>BDY7101</a:t>
            </a:r>
            <a:endParaRPr/>
          </a:p>
        </p:txBody>
      </p:sp>
      <p:sp>
        <p:nvSpPr>
          <p:cNvPr id="153" name="Google Shape;153;p1"/>
          <p:cNvSpPr/>
          <p:nvPr/>
        </p:nvSpPr>
        <p:spPr>
          <a:xfrm>
            <a:off x="873904" y="3694012"/>
            <a:ext cx="272349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2800" u="none" cap="none" strike="noStrike">
                <a:solidFill>
                  <a:srgbClr val="0A253E"/>
                </a:solidFill>
                <a:latin typeface="Candara"/>
                <a:ea typeface="Candara"/>
                <a:cs typeface="Candara"/>
                <a:sym typeface="Candara"/>
              </a:rPr>
              <a:t>Big Data</a:t>
            </a:r>
            <a:endParaRPr/>
          </a:p>
        </p:txBody>
      </p:sp>
      <p:pic>
        <p:nvPicPr>
          <p:cNvPr id="154" name="Google Shape;15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00" y="2297121"/>
            <a:ext cx="6616700" cy="1107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Análisis de Datos con Spark</a:t>
            </a:r>
            <a:endParaRPr/>
          </a:p>
        </p:txBody>
      </p:sp>
      <p:sp>
        <p:nvSpPr>
          <p:cNvPr id="211" name="Google Shape;211;p10"/>
          <p:cNvSpPr/>
          <p:nvPr/>
        </p:nvSpPr>
        <p:spPr>
          <a:xfrm>
            <a:off x="556054" y="1196188"/>
            <a:ext cx="8130746" cy="2954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DataFrame Operaciones: Acciones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Algunas acciones comunes de DataFrame incluyen: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count: devuelve el número de filas.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first: devuelve la primera fila (sinónimo de head ()).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take(n): devuelve las primeras n filas como una matriz (sinónimo de head (n)).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show(n): mostrar las primeras n filas en forma tabular (el valor predeterminado es 20 filas).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collect: devuelve todas las filas en el marco de datos como una matriz.</a:t>
            </a:r>
            <a:b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write: guardar los datos en un archivo u otro origen de datos.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1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Análisis de Datos con Spark</a:t>
            </a:r>
            <a:endParaRPr/>
          </a:p>
        </p:txBody>
      </p:sp>
      <p:sp>
        <p:nvSpPr>
          <p:cNvPr id="217" name="Google Shape;217;p11"/>
          <p:cNvSpPr/>
          <p:nvPr/>
        </p:nvSpPr>
        <p:spPr>
          <a:xfrm>
            <a:off x="556054" y="1196188"/>
            <a:ext cx="813074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Ejemplo: Acciones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2337676"/>
            <a:ext cx="8890000" cy="24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2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Análisis de Datos con Spark</a:t>
            </a:r>
            <a:endParaRPr/>
          </a:p>
        </p:txBody>
      </p:sp>
      <p:sp>
        <p:nvSpPr>
          <p:cNvPr id="224" name="Google Shape;224;p12"/>
          <p:cNvSpPr/>
          <p:nvPr/>
        </p:nvSpPr>
        <p:spPr>
          <a:xfrm>
            <a:off x="556054" y="1196188"/>
            <a:ext cx="8130746" cy="3231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DataFrame Operaciones: Transformaciones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transformaciones crean un nuevo DataFrame basado en uno existente.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nuevo DataFrame puede tener el mismo esquema o uno diferente.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transformaciones no devuelven ningún valor o datos al controlador.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datos permanecen distribuidos entre los ejecutores de la aplicación.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DataFrames son inmutables.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datos en un DataFrame nunca se modifican.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transformaciones para crear un nuevo DataFrame con los datos que necesita.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Análisis de Datos con Spark</a:t>
            </a:r>
            <a:endParaRPr/>
          </a:p>
        </p:txBody>
      </p:sp>
      <p:sp>
        <p:nvSpPr>
          <p:cNvPr id="230" name="Google Shape;230;p13"/>
          <p:cNvSpPr/>
          <p:nvPr/>
        </p:nvSpPr>
        <p:spPr>
          <a:xfrm>
            <a:off x="556054" y="1196188"/>
            <a:ext cx="8130746" cy="2954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DataFrame Operaciones: Transformaciones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transformaciones comunes incluyen: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select: solo se incluyen las columnas especificadas.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where: solo se incluyen las filas donde la expresión especificada es verdadera (sinónimo para filtro).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orderBy: las filas están ordenadas por las columnas especificadas (sinónimo de clasificación).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join: une dos DataFrames en la(s) columna(s) especificada(s).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limit(n): crea un nuevo DataFrame con solo las primeras n filas.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4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Análisis de Datos con Spark</a:t>
            </a:r>
            <a:endParaRPr/>
          </a:p>
        </p:txBody>
      </p:sp>
      <p:sp>
        <p:nvSpPr>
          <p:cNvPr id="236" name="Google Shape;236;p14"/>
          <p:cNvSpPr/>
          <p:nvPr/>
        </p:nvSpPr>
        <p:spPr>
          <a:xfrm>
            <a:off x="556054" y="1196188"/>
            <a:ext cx="813074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Ejemplo: select and where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7953" y="1697042"/>
            <a:ext cx="6846948" cy="4475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5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Análisis de Datos con Spark</a:t>
            </a:r>
            <a:endParaRPr/>
          </a:p>
        </p:txBody>
      </p:sp>
      <p:sp>
        <p:nvSpPr>
          <p:cNvPr id="243" name="Google Shape;243;p15"/>
          <p:cNvSpPr/>
          <p:nvPr/>
        </p:nvSpPr>
        <p:spPr>
          <a:xfrm>
            <a:off x="556054" y="1196188"/>
            <a:ext cx="8130746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Definiendo Queries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secuencia de transformaciones seguida de una acción es una consulta.</a:t>
            </a:r>
            <a:endParaRPr/>
          </a:p>
        </p:txBody>
      </p:sp>
      <p:pic>
        <p:nvPicPr>
          <p:cNvPr id="244" name="Google Shape;24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887" y="2311505"/>
            <a:ext cx="8387080" cy="2811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6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Análisis de Datos con Spark</a:t>
            </a:r>
            <a:endParaRPr/>
          </a:p>
        </p:txBody>
      </p:sp>
      <p:sp>
        <p:nvSpPr>
          <p:cNvPr id="250" name="Google Shape;250;p16"/>
          <p:cNvSpPr/>
          <p:nvPr/>
        </p:nvSpPr>
        <p:spPr>
          <a:xfrm>
            <a:off x="556054" y="1196188"/>
            <a:ext cx="8130746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Transformaciones de encadenamiento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transformaciones en una consulta pueden ser encadenadas.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Estos dos ejemplos realizan la misma consulta de la misma manera.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diferencias son solo sintácticas.</a:t>
            </a:r>
            <a:endParaRPr/>
          </a:p>
        </p:txBody>
      </p:sp>
      <p:pic>
        <p:nvPicPr>
          <p:cNvPr id="251" name="Google Shape;25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128" y="3149166"/>
            <a:ext cx="8365744" cy="133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9128" y="4784952"/>
            <a:ext cx="8365744" cy="829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7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Análisis de Datos con Spark</a:t>
            </a:r>
            <a:endParaRPr/>
          </a:p>
        </p:txBody>
      </p:sp>
      <p:sp>
        <p:nvSpPr>
          <p:cNvPr id="258" name="Google Shape;258;p17"/>
          <p:cNvSpPr/>
          <p:nvPr/>
        </p:nvSpPr>
        <p:spPr>
          <a:xfrm>
            <a:off x="556054" y="1196188"/>
            <a:ext cx="8130746" cy="51706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Puntos esenciales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Apache Spark es un marco para analizar y procesar big data.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y Scala Spark shells son REPLs de lineas de comando para ejecutar Spark.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aplicaciones Spark se ejecutan en modo batch fuera del shell.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DataFrames representan datos estructurados en forma tabular aplicando un esquema.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Tipos de operaciones de DataFrame.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transformaciones crean nuevos DataFrames al transformar los datos en los existentes.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acciones recopilan valores en un DataFrame y los guardan o los devuelven al controlador Spark.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consulta consiste en una secuencia de transformaciones seguidas de una acción.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"/>
          <p:cNvSpPr/>
          <p:nvPr/>
        </p:nvSpPr>
        <p:spPr>
          <a:xfrm>
            <a:off x="873904" y="2829580"/>
            <a:ext cx="3207613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2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Análisis de Datos con Spark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Análisis de Datos con Spark</a:t>
            </a:r>
            <a:endParaRPr/>
          </a:p>
        </p:txBody>
      </p:sp>
      <p:sp>
        <p:nvSpPr>
          <p:cNvPr id="165" name="Google Shape;165;p3"/>
          <p:cNvSpPr/>
          <p:nvPr/>
        </p:nvSpPr>
        <p:spPr>
          <a:xfrm>
            <a:off x="556054" y="1196188"/>
            <a:ext cx="8130746" cy="51706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DataFrames y Datasets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DataFrames y Datasets son la representación principal de los datos en Spark.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DataFrames representan datos estructurados en forma tabular.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 del modelo DataFrames similares a las tablas en un RDBMS.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DataFrames se componen de una colección de objetos de fila escritos de forma flexible.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filas se organizan en columnas descritas por un esquema.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conjuntos de datos representan datos como una colección de objetos de un tipo específico.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conjuntos de datos están muy tipificados: la verificación de tipos se aplica en tiempo de compilación en lugar de tiempo de ejecución.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esquema asociado asigna las propiedades del objeto a una estructura de filas y columnas similar a una tabla.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DataFrame es un alias para Dataset [row]: conjuntos de datos que contienen objetos de fila.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Análisis de Datos con Spark</a:t>
            </a:r>
            <a:endParaRPr/>
          </a:p>
        </p:txBody>
      </p:sp>
      <p:sp>
        <p:nvSpPr>
          <p:cNvPr id="171" name="Google Shape;171;p4"/>
          <p:cNvSpPr/>
          <p:nvPr/>
        </p:nvSpPr>
        <p:spPr>
          <a:xfrm>
            <a:off x="556054" y="1196188"/>
            <a:ext cx="8130746" cy="2123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DataFrames y Rows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DataFrames contienen una colección ordenada de objetos de fila.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filas contienen una colección ordenada de valores.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valores de las filas pueden ser tipos básicos (como enteros, cadenas y flotantes) o colecciones de esos tipos (como matrices y listas).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esquema asigna nombres y tipos de columnas a los valores en una fila.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Análisis de Datos con Spark</a:t>
            </a:r>
            <a:endParaRPr/>
          </a:p>
        </p:txBody>
      </p:sp>
      <p:sp>
        <p:nvSpPr>
          <p:cNvPr id="177" name="Google Shape;177;p5"/>
          <p:cNvSpPr/>
          <p:nvPr/>
        </p:nvSpPr>
        <p:spPr>
          <a:xfrm>
            <a:off x="556054" y="1196188"/>
            <a:ext cx="813074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Ejemplo: creando un DataFrame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archivo de texto users.json contiene datos de muestra.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Cada línea contiene un único registro JSON que puede incluir un nombre, edad y campo de código postal.</a:t>
            </a:r>
            <a:endParaRPr/>
          </a:p>
        </p:txBody>
      </p:sp>
      <p:pic>
        <p:nvPicPr>
          <p:cNvPr id="178" name="Google Shape;17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" y="3049670"/>
            <a:ext cx="8915400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Análisis de Datos con Spark</a:t>
            </a:r>
            <a:endParaRPr/>
          </a:p>
        </p:txBody>
      </p:sp>
      <p:sp>
        <p:nvSpPr>
          <p:cNvPr id="184" name="Google Shape;184;p6"/>
          <p:cNvSpPr/>
          <p:nvPr/>
        </p:nvSpPr>
        <p:spPr>
          <a:xfrm>
            <a:off x="556054" y="1196188"/>
            <a:ext cx="8130746" cy="2123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Ejemplo: creando un DataFrame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Crear un DataFrame usando spark.read.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Devuelve el DataFrameReader de la sesión Spark.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Llama a la función json para crear un nuevo DataFrame.</a:t>
            </a:r>
            <a:endParaRPr/>
          </a:p>
        </p:txBody>
      </p:sp>
      <p:pic>
        <p:nvPicPr>
          <p:cNvPr id="185" name="Google Shape;18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1820" y="3429000"/>
            <a:ext cx="3519214" cy="3204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Análisis de Datos con Spark</a:t>
            </a:r>
            <a:endParaRPr/>
          </a:p>
        </p:txBody>
      </p:sp>
      <p:sp>
        <p:nvSpPr>
          <p:cNvPr id="191" name="Google Shape;191;p7"/>
          <p:cNvSpPr/>
          <p:nvPr/>
        </p:nvSpPr>
        <p:spPr>
          <a:xfrm>
            <a:off x="556054" y="1196188"/>
            <a:ext cx="8130746" cy="2123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Ejemplo: creando un DataFrame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DataFrames siempre tienen un esquema asociado.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DataFrameReader puede inferir el esquema de los datos.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printSchema para mostrar el esquema del marco de datos.</a:t>
            </a:r>
            <a:endParaRPr/>
          </a:p>
        </p:txBody>
      </p:sp>
      <p:pic>
        <p:nvPicPr>
          <p:cNvPr id="192" name="Google Shape;19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2467" y="3319846"/>
            <a:ext cx="375792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Análisis de Datos con Spark</a:t>
            </a:r>
            <a:endParaRPr/>
          </a:p>
        </p:txBody>
      </p:sp>
      <p:sp>
        <p:nvSpPr>
          <p:cNvPr id="198" name="Google Shape;198;p8"/>
          <p:cNvSpPr/>
          <p:nvPr/>
        </p:nvSpPr>
        <p:spPr>
          <a:xfrm>
            <a:off x="556054" y="1196188"/>
            <a:ext cx="8130746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Ejemplo: creando un DataFrame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método show muestra las primeras filas en un formato tabular.</a:t>
            </a:r>
            <a:endParaRPr/>
          </a:p>
        </p:txBody>
      </p:sp>
      <p:pic>
        <p:nvPicPr>
          <p:cNvPr id="199" name="Google Shape;19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2142" y="2495673"/>
            <a:ext cx="3679716" cy="3534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Análisis de Datos con Spark</a:t>
            </a:r>
            <a:endParaRPr/>
          </a:p>
        </p:txBody>
      </p:sp>
      <p:sp>
        <p:nvSpPr>
          <p:cNvPr id="205" name="Google Shape;205;p9"/>
          <p:cNvSpPr/>
          <p:nvPr/>
        </p:nvSpPr>
        <p:spPr>
          <a:xfrm>
            <a:off x="556054" y="1196188"/>
            <a:ext cx="8130746" cy="2954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DataFrame Operaciones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Hay dos tipos principales de operaciones DataFrame.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transformaciones crean un nuevo DataFrame basado en uno(s) existente(s).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	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transformaciones son ejecutadas en paralelo por los ejecutores de la aplicación.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Acciones de salida de valores de datos desde el DataFrame.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	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salida generalmente se devuelve desde los ejecutores al programa principal de Spark (llamado controlador) o se guarda en un archivo.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2014-04-29T13:43:09Z</dcterms:created>
  <dc:creator>Macarena Trujillo V.</dc:creator>
</cp:coreProperties>
</file>